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874" r:id="rId2"/>
  </p:sldMasterIdLst>
  <p:notesMasterIdLst>
    <p:notesMasterId r:id="rId35"/>
  </p:notesMasterIdLst>
  <p:handoutMasterIdLst>
    <p:handoutMasterId r:id="rId36"/>
  </p:handoutMasterIdLst>
  <p:sldIdLst>
    <p:sldId id="256" r:id="rId3"/>
    <p:sldId id="269" r:id="rId4"/>
    <p:sldId id="388" r:id="rId5"/>
    <p:sldId id="270" r:id="rId6"/>
    <p:sldId id="386" r:id="rId7"/>
    <p:sldId id="387" r:id="rId8"/>
    <p:sldId id="273" r:id="rId9"/>
    <p:sldId id="364" r:id="rId10"/>
    <p:sldId id="365" r:id="rId11"/>
    <p:sldId id="366" r:id="rId12"/>
    <p:sldId id="367" r:id="rId13"/>
    <p:sldId id="368" r:id="rId14"/>
    <p:sldId id="298" r:id="rId15"/>
    <p:sldId id="369" r:id="rId16"/>
    <p:sldId id="370" r:id="rId17"/>
    <p:sldId id="371" r:id="rId18"/>
    <p:sldId id="372" r:id="rId19"/>
    <p:sldId id="373" r:id="rId20"/>
    <p:sldId id="374" r:id="rId21"/>
    <p:sldId id="375" r:id="rId22"/>
    <p:sldId id="376" r:id="rId23"/>
    <p:sldId id="316" r:id="rId24"/>
    <p:sldId id="377" r:id="rId25"/>
    <p:sldId id="378" r:id="rId26"/>
    <p:sldId id="379" r:id="rId27"/>
    <p:sldId id="380" r:id="rId28"/>
    <p:sldId id="381" r:id="rId29"/>
    <p:sldId id="325" r:id="rId30"/>
    <p:sldId id="382" r:id="rId31"/>
    <p:sldId id="383" r:id="rId32"/>
    <p:sldId id="384" r:id="rId33"/>
    <p:sldId id="385" r:id="rId34"/>
  </p:sldIdLst>
  <p:sldSz cx="12192000" cy="6858000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364" autoAdjust="0"/>
  </p:normalViewPr>
  <p:slideViewPr>
    <p:cSldViewPr>
      <p:cViewPr varScale="1">
        <p:scale>
          <a:sx n="64" d="100"/>
          <a:sy n="64" d="100"/>
        </p:scale>
        <p:origin x="86" y="350"/>
      </p:cViewPr>
      <p:guideLst/>
    </p:cSldViewPr>
  </p:slideViewPr>
  <p:outlineViewPr>
    <p:cViewPr>
      <p:scale>
        <a:sx n="33" d="100"/>
        <a:sy n="33" d="100"/>
      </p:scale>
      <p:origin x="0" y="-1417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8B82F-D51B-4969-BE5C-DBA07B674D87}" type="datetimeFigureOut">
              <a:rPr lang="it-IT" smtClean="0"/>
              <a:t>05/06/2019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958C6-6FF4-477F-B0D1-6D5A751537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3550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80BEE6-AB64-43A7-BC12-9FF7A40827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0127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80BEE6-AB64-43A7-BC12-9FF7A408279B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86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3267" y="1628776"/>
            <a:ext cx="48979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4434" y="1628776"/>
            <a:ext cx="48979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8518" y="6245225"/>
            <a:ext cx="7488767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745183E-E0AD-4CE2-810C-7951BBCB9A4A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2272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13632-3075-4DD7-B5AF-B61FE73B51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6865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71531" y="3789040"/>
            <a:ext cx="5568619" cy="2160240"/>
          </a:xfrm>
        </p:spPr>
        <p:txBody>
          <a:bodyPr anchor="t"/>
          <a:lstStyle>
            <a:lvl1pPr algn="l">
              <a:defRPr sz="4000" b="1" cap="all">
                <a:solidFill>
                  <a:srgbClr val="FF0000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865031" y="813112"/>
            <a:ext cx="5575119" cy="1500187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1967541" y="6346344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476C2-573C-4F47-8C84-62A280F82A8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7" name="Picture 8" descr="titolo_urbaniana_i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1"/>
          <a:stretch>
            <a:fillRect/>
          </a:stretch>
        </p:blipFill>
        <p:spPr bwMode="auto">
          <a:xfrm>
            <a:off x="27914" y="15976"/>
            <a:ext cx="1488017" cy="685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Risultati immagini per seminatore van gogh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1"/>
          <a:stretch/>
        </p:blipFill>
        <p:spPr bwMode="auto">
          <a:xfrm>
            <a:off x="7795750" y="2579640"/>
            <a:ext cx="398000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 userDrawn="1"/>
        </p:nvSpPr>
        <p:spPr>
          <a:xfrm>
            <a:off x="47328" y="3212977"/>
            <a:ext cx="1344149" cy="24929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93663" lvl="1" indent="-93663">
              <a:buAutoNum type="arabicPeriod"/>
            </a:pPr>
            <a:r>
              <a:rPr lang="it-IT" sz="1200" b="1" dirty="0" smtClean="0"/>
              <a:t>Integrare e interiorizzare</a:t>
            </a:r>
          </a:p>
          <a:p>
            <a:pPr marL="93663" lvl="1" indent="-93663">
              <a:buAutoNum type="arabicPeriod"/>
            </a:pPr>
            <a:r>
              <a:rPr lang="it-IT" sz="1200" b="1" dirty="0" smtClean="0"/>
              <a:t>La animazione catechistica</a:t>
            </a:r>
          </a:p>
          <a:p>
            <a:pPr marL="93663" lvl="1" indent="-93663">
              <a:buAutoNum type="arabicPeriod"/>
            </a:pPr>
            <a:r>
              <a:rPr lang="it-IT" sz="1200" b="1" dirty="0" smtClean="0"/>
              <a:t>Lo sviluppo religioso</a:t>
            </a:r>
          </a:p>
          <a:p>
            <a:pPr marL="93663" lvl="1" indent="-93663">
              <a:buAutoNum type="arabicPeriod"/>
            </a:pPr>
            <a:r>
              <a:rPr lang="it-IT" sz="1200" b="1" dirty="0" smtClean="0"/>
              <a:t>Il processo catechistico</a:t>
            </a:r>
          </a:p>
          <a:p>
            <a:pPr marL="93663" lvl="1" indent="-93663">
              <a:buAutoNum type="arabicPeriod"/>
            </a:pPr>
            <a:r>
              <a:rPr lang="it-IT" sz="1200" b="1" dirty="0" smtClean="0"/>
              <a:t>Formare con esperienze</a:t>
            </a:r>
          </a:p>
          <a:p>
            <a:pPr marL="93663" lvl="1" indent="-93663">
              <a:buAutoNum type="arabicPeriod"/>
            </a:pPr>
            <a:endParaRPr lang="it-IT" sz="1200" b="1" dirty="0" smtClean="0"/>
          </a:p>
          <a:p>
            <a:pPr marL="93663" lvl="1" indent="-93663">
              <a:buAutoNum type="arabicPeriod"/>
            </a:pPr>
            <a:endParaRPr lang="it-IT" sz="1200" b="1" dirty="0"/>
          </a:p>
        </p:txBody>
      </p:sp>
    </p:spTree>
    <p:extLst>
      <p:ext uri="{BB962C8B-B14F-4D97-AF65-F5344CB8AC3E}">
        <p14:creationId xmlns:p14="http://schemas.microsoft.com/office/powerpoint/2010/main" val="2206943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645718" y="1600201"/>
            <a:ext cx="473831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16080" y="1600201"/>
            <a:ext cx="476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74ECB-BD08-4A8B-A426-4B63460EDE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0" name="Picture 8" descr="titolo_urbaniana_i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1"/>
          <a:stretch>
            <a:fillRect/>
          </a:stretch>
        </p:blipFill>
        <p:spPr bwMode="auto">
          <a:xfrm>
            <a:off x="27914" y="15976"/>
            <a:ext cx="1488017" cy="685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olo 1"/>
          <p:cNvSpPr>
            <a:spLocks noGrp="1"/>
          </p:cNvSpPr>
          <p:nvPr>
            <p:ph type="title" hasCustomPrompt="1"/>
          </p:nvPr>
        </p:nvSpPr>
        <p:spPr>
          <a:xfrm>
            <a:off x="4007768" y="260648"/>
            <a:ext cx="7552685" cy="1143000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>
            <a:lvl1pPr algn="r">
              <a:defRPr sz="3200">
                <a:solidFill>
                  <a:schemeClr val="accent4"/>
                </a:solidFill>
                <a:latin typeface="Britannic Bold" panose="020B0903060703020204" pitchFamily="34" charset="0"/>
              </a:defRPr>
            </a:lvl1pPr>
          </a:lstStyle>
          <a:p>
            <a:r>
              <a:rPr lang="it-IT" dirty="0"/>
              <a:t>Fare clic per modificare </a:t>
            </a:r>
            <a:br>
              <a:rPr lang="it-IT" dirty="0"/>
            </a:br>
            <a:r>
              <a:rPr lang="it-IT" dirty="0"/>
              <a:t>lo stile del titolo</a:t>
            </a:r>
          </a:p>
        </p:txBody>
      </p:sp>
      <p:sp>
        <p:nvSpPr>
          <p:cNvPr id="13" name="CasellaDiTesto 12"/>
          <p:cNvSpPr txBox="1"/>
          <p:nvPr userDrawn="1"/>
        </p:nvSpPr>
        <p:spPr>
          <a:xfrm>
            <a:off x="47328" y="3212977"/>
            <a:ext cx="1344149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93663" lvl="1" indent="-93663">
              <a:buAutoNum type="arabicPeriod"/>
            </a:pPr>
            <a:r>
              <a:rPr lang="it-IT" sz="1200" b="1" dirty="0" smtClean="0"/>
              <a:t>Rinnovamenti</a:t>
            </a:r>
          </a:p>
          <a:p>
            <a:pPr marL="93663" lvl="1" indent="-93663">
              <a:buAutoNum type="arabicPeriod"/>
            </a:pPr>
            <a:r>
              <a:rPr lang="it-IT" sz="1200" b="1" dirty="0" smtClean="0"/>
              <a:t>Vaticano II</a:t>
            </a:r>
          </a:p>
          <a:p>
            <a:pPr marL="93663" lvl="1" indent="-93663">
              <a:buAutoNum type="arabicPeriod"/>
            </a:pPr>
            <a:r>
              <a:rPr lang="it-IT" sz="1200" b="1" dirty="0" smtClean="0"/>
              <a:t>Comunicativo-dottrinale</a:t>
            </a:r>
          </a:p>
          <a:p>
            <a:pPr marL="93663" lvl="1" indent="-93663">
              <a:buAutoNum type="arabicPeriod"/>
            </a:pPr>
            <a:r>
              <a:rPr lang="it-IT" sz="1200" b="1" dirty="0" smtClean="0"/>
              <a:t>Iniziatico-catecumenale</a:t>
            </a:r>
          </a:p>
          <a:p>
            <a:pPr marL="93663" lvl="1" indent="-93663"/>
            <a:r>
              <a:rPr lang="it-IT" sz="1200" b="1" dirty="0" smtClean="0"/>
              <a:t>5. Integrazione-educazione della fede</a:t>
            </a:r>
            <a:endParaRPr lang="it-IT" sz="1200" b="1" dirty="0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 rotWithShape="1">
          <a:blip r:embed="rId3"/>
          <a:srcRect b="8509"/>
          <a:stretch/>
        </p:blipFill>
        <p:spPr>
          <a:xfrm>
            <a:off x="1908875" y="275471"/>
            <a:ext cx="1822877" cy="122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33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32F8D-9BA8-4DA8-ACD9-1ACAF01C94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75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0158D-F833-4BE8-B033-77900BEDB5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441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92CE9-8858-47F0-ACF3-0578412FE4C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0146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34CC3-419D-40CD-8FC3-AA466C9AD0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6384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DD028-831B-45FF-B712-EEDF6EBCAA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5359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1D7D7-4D88-49C5-8701-206BE97E452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7628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02AA2-5041-4A61-BBE3-B326C6C4B5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3955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419813" y="260648"/>
            <a:ext cx="7140640" cy="1143000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>
            <a:lvl1pPr algn="r">
              <a:defRPr sz="3200">
                <a:solidFill>
                  <a:schemeClr val="accent2"/>
                </a:solidFill>
                <a:latin typeface="Britannic Bold" panose="020B0903060703020204" pitchFamily="34" charset="0"/>
              </a:defRPr>
            </a:lvl1pPr>
          </a:lstStyle>
          <a:p>
            <a:r>
              <a:rPr lang="it-IT" dirty="0"/>
              <a:t>Fare clic per modificare </a:t>
            </a:r>
            <a:br>
              <a:rPr lang="it-IT" dirty="0"/>
            </a:br>
            <a:r>
              <a:rPr lang="it-IT" dirty="0"/>
              <a:t>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75520" y="1628776"/>
            <a:ext cx="9806880" cy="4525963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1775519" y="6245225"/>
            <a:ext cx="7008648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/>
              <a:t>www.lucianomeddi.eu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C34F4-02C1-410C-953D-B77F6D94B61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CasellaDiTesto 5"/>
          <p:cNvSpPr txBox="1"/>
          <p:nvPr userDrawn="1"/>
        </p:nvSpPr>
        <p:spPr>
          <a:xfrm>
            <a:off x="47328" y="3212977"/>
            <a:ext cx="1344149" cy="24929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93663" lvl="1" indent="-93663">
              <a:buAutoNum type="arabicPeriod"/>
            </a:pPr>
            <a:r>
              <a:rPr lang="it-IT" sz="1200" b="1" dirty="0" smtClean="0"/>
              <a:t>Integrare e interiorizzare</a:t>
            </a:r>
          </a:p>
          <a:p>
            <a:pPr marL="93663" lvl="1" indent="-93663">
              <a:buAutoNum type="arabicPeriod"/>
            </a:pPr>
            <a:r>
              <a:rPr lang="it-IT" sz="1200" b="1" dirty="0" smtClean="0"/>
              <a:t>La animazione catechistica</a:t>
            </a:r>
          </a:p>
          <a:p>
            <a:pPr marL="93663" lvl="1" indent="-93663">
              <a:buAutoNum type="arabicPeriod"/>
            </a:pPr>
            <a:r>
              <a:rPr lang="it-IT" sz="1200" b="1" dirty="0" smtClean="0"/>
              <a:t>Lo sviluppo religioso</a:t>
            </a:r>
          </a:p>
          <a:p>
            <a:pPr marL="93663" lvl="1" indent="-93663">
              <a:buAutoNum type="arabicPeriod"/>
            </a:pPr>
            <a:r>
              <a:rPr lang="it-IT" sz="1200" b="1" dirty="0" smtClean="0"/>
              <a:t>Il processo catechistico</a:t>
            </a:r>
          </a:p>
          <a:p>
            <a:pPr marL="93663" lvl="1" indent="-93663">
              <a:buAutoNum type="arabicPeriod"/>
            </a:pPr>
            <a:r>
              <a:rPr lang="it-IT" sz="1200" b="1" dirty="0" smtClean="0"/>
              <a:t>Formare con esperienze</a:t>
            </a:r>
          </a:p>
          <a:p>
            <a:pPr marL="93663" lvl="1" indent="-93663">
              <a:buAutoNum type="arabicPeriod"/>
            </a:pPr>
            <a:endParaRPr lang="it-IT" sz="1200" b="1" dirty="0" smtClean="0"/>
          </a:p>
          <a:p>
            <a:pPr marL="93663" lvl="1" indent="-93663">
              <a:buAutoNum type="arabicPeriod"/>
            </a:pPr>
            <a:endParaRPr lang="it-IT" sz="1200" b="1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 rotWithShape="1">
          <a:blip r:embed="rId2"/>
          <a:srcRect b="8509"/>
          <a:stretch/>
        </p:blipFill>
        <p:spPr>
          <a:xfrm>
            <a:off x="2207568" y="186719"/>
            <a:ext cx="1822877" cy="122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60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422901" y="6237288"/>
            <a:ext cx="4138084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6CA9E-4E5B-4846-8694-32235A9DE9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6114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22901" y="6237288"/>
            <a:ext cx="4138084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033F-B401-4DB2-B2F4-F363BEBAC60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846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422901" y="6237288"/>
            <a:ext cx="4138084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E8DCF-8673-4996-98EC-6093014BA4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0246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22901" y="6237288"/>
            <a:ext cx="4138084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D236E-DB55-4C29-AAE4-7E5C46AB12A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6008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22901" y="6237288"/>
            <a:ext cx="4138084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80577-78A6-4880-B15C-CBBEC16053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3337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22901" y="6237288"/>
            <a:ext cx="4138084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80684-004B-482C-A6C3-7A166EA9D5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5212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71531" y="3789040"/>
            <a:ext cx="5568619" cy="2160240"/>
          </a:xfrm>
        </p:spPr>
        <p:txBody>
          <a:bodyPr anchor="t"/>
          <a:lstStyle>
            <a:lvl1pPr algn="l">
              <a:defRPr sz="4000" b="1" cap="all">
                <a:solidFill>
                  <a:srgbClr val="FF0000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865031" y="813112"/>
            <a:ext cx="5575119" cy="1500187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1967541" y="6346344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476C2-573C-4F47-8C84-62A280F82A8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7" name="Picture 8" descr="titolo_urbaniana_i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1"/>
          <a:stretch>
            <a:fillRect/>
          </a:stretch>
        </p:blipFill>
        <p:spPr bwMode="auto">
          <a:xfrm>
            <a:off x="27914" y="15976"/>
            <a:ext cx="1488017" cy="685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/>
          <p:cNvPicPr>
            <a:picLocks noChangeAspect="1"/>
          </p:cNvPicPr>
          <p:nvPr userDrawn="1"/>
        </p:nvPicPr>
        <p:blipFill rotWithShape="1">
          <a:blip r:embed="rId3"/>
          <a:srcRect b="8509"/>
          <a:stretch/>
        </p:blipFill>
        <p:spPr>
          <a:xfrm>
            <a:off x="7765767" y="2204863"/>
            <a:ext cx="3959941" cy="2664297"/>
          </a:xfrm>
          <a:prstGeom prst="rect">
            <a:avLst/>
          </a:prstGeom>
        </p:spPr>
      </p:pic>
      <p:sp>
        <p:nvSpPr>
          <p:cNvPr id="11" name="CasellaDiTesto 10"/>
          <p:cNvSpPr txBox="1"/>
          <p:nvPr userDrawn="1"/>
        </p:nvSpPr>
        <p:spPr>
          <a:xfrm>
            <a:off x="47328" y="3212977"/>
            <a:ext cx="1344149" cy="24929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93663" lvl="1" indent="-93663">
              <a:buAutoNum type="arabicPeriod"/>
            </a:pPr>
            <a:r>
              <a:rPr lang="it-IT" sz="1200" b="1" dirty="0" smtClean="0"/>
              <a:t>Integrare e interiorizzare</a:t>
            </a:r>
          </a:p>
          <a:p>
            <a:pPr marL="93663" lvl="1" indent="-93663">
              <a:buAutoNum type="arabicPeriod"/>
            </a:pPr>
            <a:r>
              <a:rPr lang="it-IT" sz="1200" b="1" dirty="0" smtClean="0"/>
              <a:t>La animazione catechistica</a:t>
            </a:r>
          </a:p>
          <a:p>
            <a:pPr marL="93663" lvl="1" indent="-93663">
              <a:buAutoNum type="arabicPeriod"/>
            </a:pPr>
            <a:r>
              <a:rPr lang="it-IT" sz="1200" b="1" dirty="0" smtClean="0"/>
              <a:t>Lo sviluppo religioso</a:t>
            </a:r>
          </a:p>
          <a:p>
            <a:pPr marL="93663" lvl="1" indent="-93663">
              <a:buAutoNum type="arabicPeriod"/>
            </a:pPr>
            <a:r>
              <a:rPr lang="it-IT" sz="1200" b="1" dirty="0" smtClean="0"/>
              <a:t>Il processo catechistico</a:t>
            </a:r>
          </a:p>
          <a:p>
            <a:pPr marL="93663" lvl="1" indent="-93663">
              <a:buAutoNum type="arabicPeriod"/>
            </a:pPr>
            <a:r>
              <a:rPr lang="it-IT" sz="1200" b="1" dirty="0" smtClean="0"/>
              <a:t>Formare con esperienze</a:t>
            </a:r>
          </a:p>
          <a:p>
            <a:pPr marL="93663" lvl="1" indent="-93663">
              <a:buAutoNum type="arabicPeriod"/>
            </a:pPr>
            <a:endParaRPr lang="it-IT" sz="1200" b="1" dirty="0" smtClean="0"/>
          </a:p>
          <a:p>
            <a:pPr marL="93663" lvl="1" indent="-93663">
              <a:buAutoNum type="arabicPeriod"/>
            </a:pPr>
            <a:endParaRPr lang="it-IT" sz="1200" b="1" dirty="0"/>
          </a:p>
        </p:txBody>
      </p:sp>
    </p:spTree>
    <p:extLst>
      <p:ext uri="{BB962C8B-B14F-4D97-AF65-F5344CB8AC3E}">
        <p14:creationId xmlns:p14="http://schemas.microsoft.com/office/powerpoint/2010/main" val="2176044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78517" y="0"/>
            <a:ext cx="990388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83267" y="1628776"/>
            <a:ext cx="999913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0"/>
            <a:r>
              <a:rPr lang="it-IT" dirty="0"/>
              <a:t>Quinto livello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83267" y="6245225"/>
            <a:ext cx="7200900" cy="4762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935634" y="6245225"/>
            <a:ext cx="1646767" cy="4762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4D7DE19-6792-44C8-A36C-A670199529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2055" name="Picture 8" descr="titolo_urbaniana_i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1"/>
          <a:stretch>
            <a:fillRect/>
          </a:stretch>
        </p:blipFill>
        <p:spPr bwMode="auto">
          <a:xfrm>
            <a:off x="7692" y="1"/>
            <a:ext cx="1488017" cy="685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 Rounded MT Bold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 Rounded MT Bold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 Rounded MT Bold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 Rounded MT Bold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07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7CF13D-2971-4B73-887E-1473D515203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77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7EA07A1-97AF-4C7D-B29A-6DB0DD6F593E}" type="slidenum">
              <a:rPr lang="it-IT" b="0" smtClean="0"/>
              <a:pPr eaLnBrk="1" hangingPunct="1"/>
              <a:t>1</a:t>
            </a:fld>
            <a:endParaRPr lang="it-IT" b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423592" y="1196752"/>
            <a:ext cx="3536265" cy="4896544"/>
          </a:xfrm>
          <a:noFill/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it-IT" sz="3600" kern="1400" spc="-50" dirty="0" smtClean="0">
                <a:solidFill>
                  <a:srgbClr val="2E74B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Metodologia catechetica. </a:t>
            </a:r>
            <a:br>
              <a:rPr lang="it-IT" sz="3600" kern="1400" spc="-50" dirty="0" smtClean="0">
                <a:solidFill>
                  <a:srgbClr val="2E74B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600" kern="1400" spc="-50" dirty="0" smtClean="0">
                <a:solidFill>
                  <a:srgbClr val="2E74B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processo formativo</a:t>
            </a:r>
            <a:br>
              <a:rPr lang="it-IT" sz="3600" kern="1400" spc="-50" dirty="0" smtClean="0">
                <a:solidFill>
                  <a:srgbClr val="2E74B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4800" kern="1400" spc="-50" dirty="0">
                <a:solidFill>
                  <a:srgbClr val="2E74B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4800" kern="1400" spc="-50" dirty="0">
                <a:solidFill>
                  <a:srgbClr val="2E74B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interventi di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 Luciano MEDDI </a:t>
            </a:r>
            <a:r>
              <a:rPr lang="it-IT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corso di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formazione </a:t>
            </a:r>
            <a:r>
              <a:rPr lang="it-IT" sz="18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catechesi e l'evangelizzazione. Caratteristiche, percorsi, prospettive,</a:t>
            </a:r>
            <a:r>
              <a:rPr lang="it-IT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organizzato dall’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Istituto di scienze pastorali della  Sezione San Tommaso della PFTIM in collaborazione con l'UCD </a:t>
            </a:r>
            <a:r>
              <a:rPr lang="it-IT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Napoli</a:t>
            </a:r>
            <a:br>
              <a:rPr lang="it-IT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94" name="Segnaposto data 2"/>
          <p:cNvSpPr>
            <a:spLocks noGrp="1"/>
          </p:cNvSpPr>
          <p:nvPr>
            <p:ph type="dt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/>
              <a:t>www.lucianomeddi.eu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b="8509"/>
          <a:stretch/>
        </p:blipFill>
        <p:spPr>
          <a:xfrm>
            <a:off x="6312024" y="1916833"/>
            <a:ext cx="5351269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Modello generale: la animazione </a:t>
            </a:r>
            <a:r>
              <a:rPr lang="it-IT" dirty="0" smtClean="0"/>
              <a:t>culturale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L</a:t>
            </a:r>
            <a:r>
              <a:rPr lang="it-IT" dirty="0" smtClean="0"/>
              <a:t>a persona </a:t>
            </a:r>
            <a:r>
              <a:rPr lang="it-IT" dirty="0"/>
              <a:t>è </a:t>
            </a:r>
            <a:r>
              <a:rPr lang="it-IT" i="1" dirty="0"/>
              <a:t>preparata per credere al </a:t>
            </a:r>
            <a:r>
              <a:rPr lang="it-IT" i="1" dirty="0" smtClean="0"/>
              <a:t>Vangelo</a:t>
            </a:r>
          </a:p>
          <a:p>
            <a:r>
              <a:rPr lang="it-IT" dirty="0" smtClean="0"/>
              <a:t>I tipi </a:t>
            </a:r>
            <a:r>
              <a:rPr lang="it-IT" dirty="0"/>
              <a:t>e </a:t>
            </a:r>
            <a:r>
              <a:rPr lang="it-IT" dirty="0" smtClean="0"/>
              <a:t>i passaggi dell’apprendimento-appropriazione del Vangelo</a:t>
            </a:r>
          </a:p>
          <a:p>
            <a:pPr lvl="1"/>
            <a:r>
              <a:rPr lang="it-IT" dirty="0" smtClean="0"/>
              <a:t>Per stimolo</a:t>
            </a:r>
          </a:p>
          <a:p>
            <a:pPr lvl="1"/>
            <a:r>
              <a:rPr lang="it-IT" dirty="0" smtClean="0"/>
              <a:t>Per imitazione</a:t>
            </a:r>
          </a:p>
          <a:p>
            <a:pPr lvl="1"/>
            <a:r>
              <a:rPr lang="it-IT" dirty="0" smtClean="0"/>
              <a:t>Per socializzazione</a:t>
            </a:r>
          </a:p>
          <a:p>
            <a:pPr lvl="1"/>
            <a:r>
              <a:rPr lang="it-IT" dirty="0" smtClean="0"/>
              <a:t>Per ricerca</a:t>
            </a:r>
          </a:p>
          <a:p>
            <a:r>
              <a:rPr lang="it-IT" dirty="0" smtClean="0"/>
              <a:t>I </a:t>
            </a:r>
            <a:r>
              <a:rPr lang="it-IT" dirty="0"/>
              <a:t>compiti vitali. </a:t>
            </a:r>
            <a:endParaRPr lang="it-IT" dirty="0" smtClean="0"/>
          </a:p>
          <a:p>
            <a:r>
              <a:rPr lang="it-IT" dirty="0" smtClean="0"/>
              <a:t>La </a:t>
            </a:r>
            <a:r>
              <a:rPr lang="it-IT" dirty="0"/>
              <a:t>dimensione s/Spirituale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594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Modello generale: la animazione </a:t>
            </a:r>
            <a:r>
              <a:rPr lang="it-IT" dirty="0" smtClean="0"/>
              <a:t>culturale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L</a:t>
            </a:r>
            <a:r>
              <a:rPr lang="it-IT" dirty="0" smtClean="0"/>
              <a:t>a persona </a:t>
            </a:r>
            <a:r>
              <a:rPr lang="it-IT" dirty="0"/>
              <a:t>è </a:t>
            </a:r>
            <a:r>
              <a:rPr lang="it-IT" i="1" dirty="0"/>
              <a:t>preparata per credere al </a:t>
            </a:r>
            <a:r>
              <a:rPr lang="it-IT" i="1" dirty="0" smtClean="0"/>
              <a:t>Vangelo</a:t>
            </a:r>
          </a:p>
          <a:p>
            <a:r>
              <a:rPr lang="it-IT" dirty="0" smtClean="0"/>
              <a:t>I tipi </a:t>
            </a:r>
            <a:r>
              <a:rPr lang="it-IT" dirty="0"/>
              <a:t>e </a:t>
            </a:r>
            <a:r>
              <a:rPr lang="it-IT" dirty="0" smtClean="0"/>
              <a:t>i passaggi dell’apprendimento-appropriazione del Vangelo</a:t>
            </a:r>
          </a:p>
          <a:p>
            <a:r>
              <a:rPr lang="it-IT" dirty="0" smtClean="0"/>
              <a:t>I </a:t>
            </a:r>
            <a:r>
              <a:rPr lang="it-IT" dirty="0"/>
              <a:t>compiti </a:t>
            </a:r>
            <a:r>
              <a:rPr lang="it-IT" dirty="0" smtClean="0"/>
              <a:t>vitali</a:t>
            </a:r>
            <a:r>
              <a:rPr lang="it-IT" dirty="0"/>
              <a:t> </a:t>
            </a:r>
            <a:r>
              <a:rPr lang="it-IT" i="1" dirty="0" smtClean="0"/>
              <a:t>sono i binari-canali per interiorizzare il Vangelo</a:t>
            </a:r>
          </a:p>
          <a:p>
            <a:pPr lvl="1"/>
            <a:r>
              <a:rPr lang="it-IT" dirty="0" smtClean="0"/>
              <a:t>Ogni età ha uno scopo ed esige la sua maturità</a:t>
            </a:r>
          </a:p>
          <a:p>
            <a:pPr lvl="1"/>
            <a:r>
              <a:rPr lang="it-IT" dirty="0" smtClean="0"/>
              <a:t>Il vangelo è risposta e allargamento della esistenza umana</a:t>
            </a:r>
          </a:p>
          <a:p>
            <a:r>
              <a:rPr lang="it-IT" dirty="0" smtClean="0"/>
              <a:t>La </a:t>
            </a:r>
            <a:r>
              <a:rPr lang="it-IT" dirty="0"/>
              <a:t>dimensione s/Spirituale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365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Modello generale: la animazione </a:t>
            </a:r>
            <a:r>
              <a:rPr lang="it-IT" dirty="0" smtClean="0"/>
              <a:t>culturale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L</a:t>
            </a:r>
            <a:r>
              <a:rPr lang="it-IT" dirty="0" smtClean="0"/>
              <a:t>a persona </a:t>
            </a:r>
            <a:r>
              <a:rPr lang="it-IT" dirty="0"/>
              <a:t>è </a:t>
            </a:r>
            <a:r>
              <a:rPr lang="it-IT" i="1" dirty="0"/>
              <a:t>preparata per credere al </a:t>
            </a:r>
            <a:r>
              <a:rPr lang="it-IT" i="1" dirty="0" smtClean="0"/>
              <a:t>Vangelo</a:t>
            </a:r>
          </a:p>
          <a:p>
            <a:r>
              <a:rPr lang="it-IT" dirty="0" smtClean="0"/>
              <a:t>I tipi </a:t>
            </a:r>
            <a:r>
              <a:rPr lang="it-IT" dirty="0"/>
              <a:t>e </a:t>
            </a:r>
            <a:r>
              <a:rPr lang="it-IT" dirty="0" smtClean="0"/>
              <a:t>i passaggi dell’apprendimento-appropriazione del Vangelo</a:t>
            </a:r>
          </a:p>
          <a:p>
            <a:r>
              <a:rPr lang="it-IT" dirty="0" smtClean="0"/>
              <a:t>I </a:t>
            </a:r>
            <a:r>
              <a:rPr lang="it-IT" dirty="0"/>
              <a:t>compiti </a:t>
            </a:r>
            <a:r>
              <a:rPr lang="it-IT" dirty="0" smtClean="0"/>
              <a:t>vitali</a:t>
            </a:r>
            <a:r>
              <a:rPr lang="it-IT" dirty="0"/>
              <a:t> </a:t>
            </a:r>
            <a:r>
              <a:rPr lang="it-IT" i="1" dirty="0" smtClean="0"/>
              <a:t>sono i binari-canali per interiorizzare il Vangelo</a:t>
            </a:r>
          </a:p>
          <a:p>
            <a:r>
              <a:rPr lang="it-IT" dirty="0" smtClean="0"/>
              <a:t>La </a:t>
            </a:r>
            <a:r>
              <a:rPr lang="it-IT" dirty="0"/>
              <a:t>dimensione </a:t>
            </a:r>
            <a:r>
              <a:rPr lang="it-IT" dirty="0" smtClean="0"/>
              <a:t>s/Spirituale: lo Spirito utilizza queste dimensioni della «creazione», della persona per</a:t>
            </a:r>
          </a:p>
          <a:p>
            <a:pPr lvl="1"/>
            <a:r>
              <a:rPr lang="it-IT" dirty="0" smtClean="0"/>
              <a:t>Lasciare operare la Grazia</a:t>
            </a:r>
          </a:p>
          <a:p>
            <a:pPr lvl="1"/>
            <a:r>
              <a:rPr lang="it-IT" dirty="0" smtClean="0"/>
              <a:t>Attraverso la consapevolezza e decisione di vita</a:t>
            </a:r>
          </a:p>
          <a:p>
            <a:pPr lvl="1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32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dirty="0" smtClean="0"/>
              <a:t>3. </a:t>
            </a:r>
            <a:r>
              <a:rPr lang="it-IT" sz="2800" dirty="0"/>
              <a:t>Lo sviluppo della dimensione religiosa e </a:t>
            </a:r>
            <a:r>
              <a:rPr lang="it-IT" sz="2800" dirty="0" smtClean="0"/>
              <a:t>obiettivi per l’itinerario </a:t>
            </a:r>
            <a:r>
              <a:rPr lang="it-IT" sz="2800" dirty="0"/>
              <a:t>catechistico</a:t>
            </a:r>
            <a:br>
              <a:rPr lang="it-IT" sz="2800" dirty="0"/>
            </a:br>
            <a:r>
              <a:rPr lang="it-IT" sz="2800" dirty="0"/>
              <a:t/>
            </a:r>
            <a:br>
              <a:rPr lang="it-IT" sz="2800" dirty="0"/>
            </a:b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Analisi e diagnosi delle prassi ecclesiali in ordine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alla catechesi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315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La struttura «genetica»</a:t>
            </a:r>
          </a:p>
          <a:p>
            <a:r>
              <a:rPr lang="it-IT" dirty="0" smtClean="0"/>
              <a:t>Il «risveglio» religioso</a:t>
            </a:r>
          </a:p>
          <a:p>
            <a:r>
              <a:rPr lang="it-IT" dirty="0" smtClean="0"/>
              <a:t>La socializzazione religiosa</a:t>
            </a:r>
          </a:p>
          <a:p>
            <a:r>
              <a:rPr lang="it-IT" dirty="0" smtClean="0"/>
              <a:t>La crisi del formalismo religioso: scelta o abbandono</a:t>
            </a:r>
          </a:p>
          <a:p>
            <a:r>
              <a:rPr lang="it-IT" dirty="0" smtClean="0"/>
              <a:t>L’evangelizzazione </a:t>
            </a:r>
          </a:p>
          <a:p>
            <a:r>
              <a:rPr lang="it-IT" dirty="0" smtClean="0"/>
              <a:t>La iniziazione</a:t>
            </a:r>
          </a:p>
          <a:p>
            <a:r>
              <a:rPr lang="it-IT" dirty="0" smtClean="0"/>
              <a:t>La vita cristiana da adulti</a:t>
            </a:r>
          </a:p>
          <a:p>
            <a:r>
              <a:rPr lang="it-IT" dirty="0" smtClean="0"/>
              <a:t>L’esperienza di unione e contemplazione </a:t>
            </a:r>
          </a:p>
          <a:p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70812" y="1867694"/>
            <a:ext cx="2857500" cy="3990975"/>
          </a:xfrm>
          <a:prstGeom prst="rect">
            <a:avLst/>
          </a:prstGeo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/>
              <a:t>3. Lo sviluppo della dimensione religiosa e obiettivi per l’itinerario catechistico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30221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/>
              <a:t>3. Lo sviluppo della dimensione religiosa e obiettivi per l’itinerario catechistico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La struttura «genetica» 0-3</a:t>
            </a:r>
          </a:p>
          <a:p>
            <a:pPr lvl="1"/>
            <a:r>
              <a:rPr lang="it-IT" dirty="0"/>
              <a:t>Nel trauma della nascita si sperimenta Dio (la mamma e il papà) come figure salvifiche</a:t>
            </a:r>
          </a:p>
          <a:p>
            <a:r>
              <a:rPr lang="it-IT" dirty="0" smtClean="0"/>
              <a:t>Il «risveglio» religioso</a:t>
            </a:r>
          </a:p>
          <a:p>
            <a:r>
              <a:rPr lang="it-IT" dirty="0" smtClean="0"/>
              <a:t>La socializzazione religiosa</a:t>
            </a:r>
          </a:p>
          <a:p>
            <a:r>
              <a:rPr lang="it-IT" dirty="0" smtClean="0"/>
              <a:t>La crisi del formalismo religioso: scelta o abbandono</a:t>
            </a:r>
          </a:p>
          <a:p>
            <a:r>
              <a:rPr lang="it-IT" dirty="0" smtClean="0"/>
              <a:t>L’evangelizzazione </a:t>
            </a:r>
          </a:p>
          <a:p>
            <a:r>
              <a:rPr lang="it-IT" dirty="0" smtClean="0"/>
              <a:t>La iniziazione</a:t>
            </a:r>
          </a:p>
          <a:p>
            <a:r>
              <a:rPr lang="it-IT" dirty="0" smtClean="0"/>
              <a:t>La vita cristiana da adulti</a:t>
            </a:r>
          </a:p>
          <a:p>
            <a:r>
              <a:rPr lang="it-IT" dirty="0" smtClean="0"/>
              <a:t>L’esperienza di unione e contemplazione 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71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/>
              <a:t>3. Lo sviluppo della dimensione religiosa e obiettivi per l’itinerario catechistico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 smtClean="0"/>
              <a:t>La struttura «genetica» 0-3</a:t>
            </a:r>
          </a:p>
          <a:p>
            <a:r>
              <a:rPr lang="it-IT" dirty="0" smtClean="0"/>
              <a:t>Il «risveglio» religioso 3-6</a:t>
            </a:r>
          </a:p>
          <a:p>
            <a:pPr lvl="1"/>
            <a:r>
              <a:rPr lang="it-IT" dirty="0" smtClean="0"/>
              <a:t>L’emergere nella coscienza del divino</a:t>
            </a:r>
          </a:p>
          <a:p>
            <a:pPr lvl="1"/>
            <a:r>
              <a:rPr lang="it-IT" dirty="0" smtClean="0"/>
              <a:t>La coscienza religiosa </a:t>
            </a:r>
            <a:r>
              <a:rPr lang="it-IT" dirty="0" err="1" smtClean="0"/>
              <a:t>egocentrata</a:t>
            </a:r>
            <a:r>
              <a:rPr lang="it-IT" dirty="0" smtClean="0"/>
              <a:t>: antropomorfica e magica</a:t>
            </a:r>
          </a:p>
          <a:p>
            <a:r>
              <a:rPr lang="it-IT" dirty="0" smtClean="0"/>
              <a:t>La socializzazione religiosa</a:t>
            </a:r>
          </a:p>
          <a:p>
            <a:r>
              <a:rPr lang="it-IT" dirty="0" smtClean="0"/>
              <a:t>La crisi del formalismo religioso: scelta o abbandono</a:t>
            </a:r>
          </a:p>
          <a:p>
            <a:r>
              <a:rPr lang="it-IT" dirty="0" smtClean="0"/>
              <a:t>L’evangelizzazione </a:t>
            </a:r>
          </a:p>
          <a:p>
            <a:r>
              <a:rPr lang="it-IT" dirty="0" smtClean="0"/>
              <a:t>La iniziazione</a:t>
            </a:r>
          </a:p>
          <a:p>
            <a:r>
              <a:rPr lang="it-IT" dirty="0" smtClean="0"/>
              <a:t>La vita cristiana da adulti</a:t>
            </a:r>
          </a:p>
          <a:p>
            <a:r>
              <a:rPr lang="it-IT" dirty="0" smtClean="0"/>
              <a:t>L’esperienza di unione e contemplazione 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032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/>
              <a:t>3. Lo sviluppo della dimensione religiosa e obiettivi per l’itinerario catechistico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La struttura «genetica»</a:t>
            </a:r>
          </a:p>
          <a:p>
            <a:r>
              <a:rPr lang="it-IT" dirty="0" smtClean="0"/>
              <a:t>Il «risveglio» religioso</a:t>
            </a:r>
          </a:p>
          <a:p>
            <a:r>
              <a:rPr lang="it-IT" dirty="0" smtClean="0"/>
              <a:t>La socializzazione religiosa 6-11</a:t>
            </a:r>
          </a:p>
          <a:p>
            <a:pPr lvl="1"/>
            <a:r>
              <a:rPr lang="it-IT" dirty="0" smtClean="0"/>
              <a:t>Trasmissione dell’alfabeto religioso in una cultura</a:t>
            </a:r>
          </a:p>
          <a:p>
            <a:pPr lvl="1"/>
            <a:r>
              <a:rPr lang="it-IT" dirty="0" smtClean="0"/>
              <a:t>Simbolizzazione religiosa</a:t>
            </a:r>
          </a:p>
          <a:p>
            <a:pPr lvl="1"/>
            <a:r>
              <a:rPr lang="it-IT" dirty="0" smtClean="0"/>
              <a:t>Partecipazione alla vita della comunità</a:t>
            </a:r>
          </a:p>
          <a:p>
            <a:r>
              <a:rPr lang="it-IT" dirty="0" smtClean="0"/>
              <a:t>La crisi del formalismo religioso: scelta o abbandono</a:t>
            </a:r>
          </a:p>
          <a:p>
            <a:r>
              <a:rPr lang="it-IT" dirty="0" smtClean="0"/>
              <a:t>L’evangelizzazione </a:t>
            </a:r>
          </a:p>
          <a:p>
            <a:r>
              <a:rPr lang="it-IT" dirty="0" smtClean="0"/>
              <a:t>La iniziazione</a:t>
            </a:r>
          </a:p>
          <a:p>
            <a:r>
              <a:rPr lang="it-IT" dirty="0" smtClean="0"/>
              <a:t>La vita cristiana da adulti</a:t>
            </a:r>
          </a:p>
          <a:p>
            <a:r>
              <a:rPr lang="it-IT" dirty="0" smtClean="0"/>
              <a:t>L’esperienza di unione e contemplazione 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269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/>
              <a:t>3. Lo sviluppo della dimensione religiosa e obiettivi per l’itinerario catechistico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smtClean="0"/>
              <a:t>La struttura «genetica» 0-3</a:t>
            </a:r>
          </a:p>
          <a:p>
            <a:r>
              <a:rPr lang="it-IT" dirty="0" smtClean="0"/>
              <a:t>Il «risveglio» religioso 3-11</a:t>
            </a:r>
          </a:p>
          <a:p>
            <a:r>
              <a:rPr lang="it-IT" dirty="0" smtClean="0"/>
              <a:t>La socializzazione religiosa 6-11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La crisi del formalismo religioso: scelta o abbandono 11-18</a:t>
            </a:r>
          </a:p>
          <a:p>
            <a:pPr lvl="1"/>
            <a:r>
              <a:rPr lang="it-IT" b="1" dirty="0" smtClean="0">
                <a:solidFill>
                  <a:srgbClr val="FF0000"/>
                </a:solidFill>
              </a:rPr>
              <a:t>Emergere della soggettività</a:t>
            </a:r>
          </a:p>
          <a:p>
            <a:pPr lvl="1"/>
            <a:r>
              <a:rPr lang="it-IT" b="1" dirty="0" smtClean="0">
                <a:solidFill>
                  <a:srgbClr val="FF0000"/>
                </a:solidFill>
              </a:rPr>
              <a:t>Significanza/insignificanza del linguaggio religioso</a:t>
            </a:r>
          </a:p>
          <a:p>
            <a:pPr lvl="1"/>
            <a:r>
              <a:rPr lang="it-IT" b="1" dirty="0" smtClean="0">
                <a:solidFill>
                  <a:srgbClr val="FF0000"/>
                </a:solidFill>
              </a:rPr>
              <a:t>Utilità/non utilità del luogo ecclesiale</a:t>
            </a:r>
          </a:p>
          <a:p>
            <a:r>
              <a:rPr lang="it-IT" dirty="0" smtClean="0"/>
              <a:t>L’evangelizzazione </a:t>
            </a:r>
          </a:p>
          <a:p>
            <a:r>
              <a:rPr lang="it-IT" dirty="0" smtClean="0"/>
              <a:t>La iniziazione</a:t>
            </a:r>
          </a:p>
          <a:p>
            <a:r>
              <a:rPr lang="it-IT" dirty="0" smtClean="0"/>
              <a:t>La vita cristiana da adulti</a:t>
            </a:r>
          </a:p>
          <a:p>
            <a:r>
              <a:rPr lang="it-IT" dirty="0" smtClean="0"/>
              <a:t>L’esperienza di unione e contemplazione 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982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/>
              <a:t>3. Lo sviluppo della dimensione religiosa e obiettivi per l’itinerario catechistico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 smtClean="0"/>
              <a:t>La struttura «genetica» 0-3</a:t>
            </a:r>
          </a:p>
          <a:p>
            <a:r>
              <a:rPr lang="it-IT" dirty="0" smtClean="0"/>
              <a:t>Il «risveglio» religioso 3-11</a:t>
            </a:r>
          </a:p>
          <a:p>
            <a:r>
              <a:rPr lang="it-IT" dirty="0" smtClean="0"/>
              <a:t>La socializzazione religiosa 6-11</a:t>
            </a:r>
          </a:p>
          <a:p>
            <a:r>
              <a:rPr lang="it-IT" dirty="0" smtClean="0"/>
              <a:t>La crisi del formalismo religioso: scelta o abbandono 11-18</a:t>
            </a:r>
          </a:p>
          <a:p>
            <a:r>
              <a:rPr lang="it-IT" dirty="0" smtClean="0"/>
              <a:t>L’evangelizzazione 11-14</a:t>
            </a:r>
          </a:p>
          <a:p>
            <a:pPr lvl="1"/>
            <a:r>
              <a:rPr lang="it-IT" dirty="0" smtClean="0"/>
              <a:t>Il Vangelo come aiuto ai compiti vitali della «nuova nascita» (pre-adolescenza)</a:t>
            </a:r>
          </a:p>
          <a:p>
            <a:r>
              <a:rPr lang="it-IT" dirty="0" smtClean="0"/>
              <a:t>La iniziazione</a:t>
            </a:r>
          </a:p>
          <a:p>
            <a:r>
              <a:rPr lang="it-IT" dirty="0" smtClean="0"/>
              <a:t>La vita cristiana da adulti</a:t>
            </a:r>
          </a:p>
          <a:p>
            <a:r>
              <a:rPr lang="it-IT" dirty="0" smtClean="0"/>
              <a:t>L’esperienza di unione e contemplazione 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056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kern="1400" spc="-50" dirty="0">
                <a:solidFill>
                  <a:srgbClr val="2E74B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 Spirito Santo protagonista della </a:t>
            </a:r>
            <a:r>
              <a:rPr lang="it-IT" sz="2000" kern="1400" spc="-50" dirty="0" smtClean="0">
                <a:solidFill>
                  <a:srgbClr val="2E74B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Missione </a:t>
            </a:r>
            <a:r>
              <a:rPr lang="it-IT" kern="1400" spc="-50" dirty="0" smtClean="0">
                <a:solidFill>
                  <a:srgbClr val="2E74B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kern="1400" spc="-50" dirty="0" smtClean="0">
                <a:solidFill>
                  <a:srgbClr val="2E74B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 smtClean="0"/>
              <a:t>Itinerario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it-IT" dirty="0"/>
              <a:t>6 maggio 2019 Elementi metodologici/1: Analisi e diagnosi delle prassi ecclesiali in ordine alla </a:t>
            </a:r>
            <a:r>
              <a:rPr lang="it-IT" dirty="0" smtClean="0"/>
              <a:t>catechesi</a:t>
            </a:r>
          </a:p>
          <a:p>
            <a:pPr lvl="1"/>
            <a:r>
              <a:rPr lang="it-IT" dirty="0"/>
              <a:t>Prassi catechetiche ecclesiali</a:t>
            </a:r>
          </a:p>
          <a:p>
            <a:pPr lvl="1"/>
            <a:r>
              <a:rPr lang="it-IT" dirty="0" smtClean="0"/>
              <a:t>La responsabilità catechetica nel XX secolo</a:t>
            </a:r>
          </a:p>
          <a:p>
            <a:pPr lvl="1"/>
            <a:r>
              <a:rPr lang="it-IT" dirty="0" smtClean="0"/>
              <a:t>Comunicativo-dottrinale</a:t>
            </a:r>
          </a:p>
          <a:p>
            <a:pPr lvl="1"/>
            <a:r>
              <a:rPr lang="it-IT" dirty="0" smtClean="0"/>
              <a:t>Iniziatico-catecumenale</a:t>
            </a:r>
            <a:endParaRPr lang="it-IT" dirty="0"/>
          </a:p>
          <a:p>
            <a:pPr lvl="1"/>
            <a:r>
              <a:rPr lang="it-IT" dirty="0" smtClean="0"/>
              <a:t>Integrazione-educazione</a:t>
            </a:r>
          </a:p>
          <a:p>
            <a:r>
              <a:rPr lang="it-IT" b="1" dirty="0" smtClean="0"/>
              <a:t>10 </a:t>
            </a:r>
            <a:r>
              <a:rPr lang="it-IT" b="1" dirty="0"/>
              <a:t>giugno 2019 Elementi metodologici/2. Metodi di programmazione, pianificazione e progettazione della catechesi in </a:t>
            </a:r>
            <a:r>
              <a:rPr lang="it-IT" b="1" dirty="0" smtClean="0"/>
              <a:t>contesti </a:t>
            </a:r>
            <a:r>
              <a:rPr lang="it-IT" b="1" dirty="0"/>
              <a:t>di nuova evangelizzazione</a:t>
            </a:r>
            <a:r>
              <a:rPr lang="it-IT" b="1" dirty="0" smtClean="0"/>
              <a:t>.</a:t>
            </a:r>
          </a:p>
          <a:p>
            <a:pPr lvl="1"/>
            <a:r>
              <a:rPr lang="it-IT" b="1" dirty="0" smtClean="0"/>
              <a:t>Modello generale: la animazione culturale: la persona, tipi e passaggi dell’apprendimento, i compiti vitali. La dimensione s/Spirituale</a:t>
            </a:r>
          </a:p>
          <a:p>
            <a:pPr lvl="1"/>
            <a:r>
              <a:rPr lang="it-IT" b="1" dirty="0" smtClean="0"/>
              <a:t>Lo sviluppo della dimensione religiosa e l’itinerario catechistico</a:t>
            </a:r>
          </a:p>
          <a:p>
            <a:pPr lvl="1"/>
            <a:r>
              <a:rPr lang="it-IT" b="1" dirty="0" smtClean="0"/>
              <a:t>Contenuti e competenze: comunicare, dialogare ed entrare in relazione, progettare, educare, formare </a:t>
            </a:r>
          </a:p>
          <a:p>
            <a:pPr lvl="1"/>
            <a:r>
              <a:rPr lang="it-IT" b="1" dirty="0" smtClean="0"/>
              <a:t>Educare e formare con esperienze educative</a:t>
            </a:r>
          </a:p>
          <a:p>
            <a:pPr lvl="1"/>
            <a:r>
              <a:rPr lang="it-IT" b="1" dirty="0" smtClean="0"/>
              <a:t>Pedagogia dei linguaggi della fede</a:t>
            </a:r>
          </a:p>
          <a:p>
            <a:pPr lvl="1"/>
            <a:r>
              <a:rPr lang="it-IT" b="1" dirty="0" smtClean="0"/>
              <a:t>Luoghi e agenti (comunità di apprendimento e di pratica): la dinamica dei gruppi, l’evoluzione dei gruppi</a:t>
            </a:r>
          </a:p>
          <a:p>
            <a:pPr lvl="1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022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/>
              <a:t>3. Lo sviluppo della dimensione religiosa e obiettivi per l’itinerario catechistico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La struttura «genetica» 0-3</a:t>
            </a:r>
          </a:p>
          <a:p>
            <a:r>
              <a:rPr lang="it-IT" dirty="0" smtClean="0"/>
              <a:t>Il «risveglio» religioso 3-11</a:t>
            </a:r>
          </a:p>
          <a:p>
            <a:r>
              <a:rPr lang="it-IT" dirty="0" smtClean="0"/>
              <a:t>La socializzazione religiosa 6-11</a:t>
            </a:r>
          </a:p>
          <a:p>
            <a:r>
              <a:rPr lang="it-IT" dirty="0" smtClean="0"/>
              <a:t>La crisi del formalismo religioso: scelta o abbandono 11-18</a:t>
            </a:r>
          </a:p>
          <a:p>
            <a:r>
              <a:rPr lang="it-IT" dirty="0" smtClean="0"/>
              <a:t>L’evangelizzazione 11-14</a:t>
            </a:r>
          </a:p>
          <a:p>
            <a:r>
              <a:rPr lang="it-IT" dirty="0" smtClean="0"/>
              <a:t>La iniziazione 14-20 </a:t>
            </a:r>
            <a:r>
              <a:rPr lang="it-IT" dirty="0" err="1" smtClean="0"/>
              <a:t>ca</a:t>
            </a:r>
            <a:r>
              <a:rPr lang="it-IT" dirty="0" smtClean="0"/>
              <a:t>.</a:t>
            </a:r>
          </a:p>
          <a:p>
            <a:pPr lvl="1"/>
            <a:r>
              <a:rPr lang="it-IT" dirty="0" smtClean="0"/>
              <a:t>Interiorizzazione del Vangelo (linguaggio religioso)</a:t>
            </a:r>
          </a:p>
          <a:p>
            <a:pPr lvl="1"/>
            <a:r>
              <a:rPr lang="it-IT" dirty="0" smtClean="0"/>
              <a:t>Esperienza di vita cristiana</a:t>
            </a:r>
          </a:p>
          <a:p>
            <a:pPr lvl="1"/>
            <a:r>
              <a:rPr lang="it-IT" dirty="0" smtClean="0"/>
              <a:t>Scoperta della propria ministerialità e servizio</a:t>
            </a:r>
          </a:p>
          <a:p>
            <a:r>
              <a:rPr lang="it-IT" dirty="0" smtClean="0"/>
              <a:t>La vita cristiana da adulti</a:t>
            </a:r>
          </a:p>
          <a:p>
            <a:r>
              <a:rPr lang="it-IT" dirty="0" smtClean="0"/>
              <a:t>L’esperienza di unione e contemplazione 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327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/>
              <a:t>3. Lo sviluppo della dimensione religiosa e obiettivi per l’itinerario catechistico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La struttura «genetica» 0-3</a:t>
            </a:r>
          </a:p>
          <a:p>
            <a:r>
              <a:rPr lang="it-IT" dirty="0" smtClean="0"/>
              <a:t>Il «risveglio» religioso 3-11</a:t>
            </a:r>
          </a:p>
          <a:p>
            <a:r>
              <a:rPr lang="it-IT" dirty="0" smtClean="0"/>
              <a:t>La socializzazione religiosa 6-11</a:t>
            </a:r>
          </a:p>
          <a:p>
            <a:r>
              <a:rPr lang="it-IT" dirty="0" smtClean="0"/>
              <a:t>La crisi del formalismo religioso: scelta o abbandono 11-18</a:t>
            </a:r>
          </a:p>
          <a:p>
            <a:r>
              <a:rPr lang="it-IT" dirty="0" smtClean="0"/>
              <a:t>L’evangelizzazione 11-14</a:t>
            </a:r>
          </a:p>
          <a:p>
            <a:r>
              <a:rPr lang="it-IT" dirty="0" smtClean="0"/>
              <a:t>La iniziazione 14-20 </a:t>
            </a:r>
            <a:r>
              <a:rPr lang="it-IT" dirty="0" err="1" smtClean="0"/>
              <a:t>ca</a:t>
            </a:r>
            <a:r>
              <a:rPr lang="it-IT" dirty="0" smtClean="0"/>
              <a:t>.</a:t>
            </a:r>
          </a:p>
          <a:p>
            <a:r>
              <a:rPr lang="it-IT" dirty="0" smtClean="0"/>
              <a:t>La vita cristiana da adulti 20-</a:t>
            </a:r>
          </a:p>
          <a:p>
            <a:pPr lvl="1"/>
            <a:r>
              <a:rPr lang="it-IT" dirty="0" smtClean="0"/>
              <a:t>Integrazione fede e vita</a:t>
            </a:r>
          </a:p>
          <a:p>
            <a:pPr lvl="1"/>
            <a:r>
              <a:rPr lang="it-IT" dirty="0" smtClean="0"/>
              <a:t>Esercizio della vita cristiana nei compiti e responsabilità di vita</a:t>
            </a:r>
          </a:p>
          <a:p>
            <a:pPr lvl="1"/>
            <a:r>
              <a:rPr lang="it-IT" dirty="0" smtClean="0"/>
              <a:t>Corresponsabilità ecclesiale</a:t>
            </a:r>
          </a:p>
          <a:p>
            <a:r>
              <a:rPr lang="it-IT" dirty="0" smtClean="0"/>
              <a:t>L’esperienza di unione e contemplazione ….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262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/>
              <a:t>4. </a:t>
            </a:r>
            <a:r>
              <a:rPr lang="it-IT" sz="3200" dirty="0"/>
              <a:t>Contenuti e </a:t>
            </a:r>
            <a:r>
              <a:rPr lang="it-IT" sz="3200" dirty="0" smtClean="0"/>
              <a:t>competenze del processo catechistico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Analisi e diagnosi delle prassi ecclesiali in ordine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alla catechesi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932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dirty="0"/>
              <a:t>3. Contenuti e </a:t>
            </a:r>
            <a:r>
              <a:rPr lang="it-IT" sz="3600" dirty="0" smtClean="0"/>
              <a:t>competenze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Comunicare</a:t>
            </a:r>
          </a:p>
          <a:p>
            <a:r>
              <a:rPr lang="it-IT" dirty="0" smtClean="0"/>
              <a:t>Dialogare ed Entrare </a:t>
            </a:r>
            <a:r>
              <a:rPr lang="it-IT" dirty="0"/>
              <a:t>in </a:t>
            </a:r>
            <a:r>
              <a:rPr lang="it-IT" dirty="0" smtClean="0"/>
              <a:t>relazione</a:t>
            </a:r>
          </a:p>
          <a:p>
            <a:r>
              <a:rPr lang="it-IT" dirty="0"/>
              <a:t>Educare </a:t>
            </a:r>
          </a:p>
          <a:p>
            <a:r>
              <a:rPr lang="it-IT" dirty="0"/>
              <a:t>Formare </a:t>
            </a:r>
            <a:endParaRPr lang="it-IT" dirty="0" smtClean="0"/>
          </a:p>
          <a:p>
            <a:r>
              <a:rPr lang="it-IT" dirty="0" smtClean="0"/>
              <a:t>Progettare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019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dirty="0"/>
              <a:t>3. Contenuti e </a:t>
            </a:r>
            <a:r>
              <a:rPr lang="it-IT" sz="3600" dirty="0" smtClean="0"/>
              <a:t>competenze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Comunicare</a:t>
            </a:r>
          </a:p>
          <a:p>
            <a:pPr lvl="1"/>
            <a:r>
              <a:rPr lang="it-IT" dirty="0" smtClean="0"/>
              <a:t>Prima che una questione di strumenti (=</a:t>
            </a:r>
            <a:r>
              <a:rPr lang="it-IT" dirty="0" err="1" smtClean="0"/>
              <a:t>broadcasting</a:t>
            </a:r>
            <a:r>
              <a:rPr lang="it-IT" dirty="0" smtClean="0"/>
              <a:t>)</a:t>
            </a:r>
          </a:p>
          <a:p>
            <a:pPr lvl="1"/>
            <a:r>
              <a:rPr lang="it-IT" dirty="0" smtClean="0"/>
              <a:t>È questione antropologica: interagire per costruire la vita</a:t>
            </a:r>
          </a:p>
          <a:p>
            <a:pPr lvl="1"/>
            <a:r>
              <a:rPr lang="it-IT" dirty="0" smtClean="0"/>
              <a:t>Interazione o </a:t>
            </a:r>
            <a:r>
              <a:rPr lang="it-IT" dirty="0" err="1" smtClean="0"/>
              <a:t>parallazione</a:t>
            </a:r>
            <a:endParaRPr lang="it-IT" dirty="0" smtClean="0"/>
          </a:p>
          <a:p>
            <a:r>
              <a:rPr lang="it-IT" dirty="0" smtClean="0"/>
              <a:t>Dialogare ed Entrare </a:t>
            </a:r>
            <a:r>
              <a:rPr lang="it-IT" dirty="0"/>
              <a:t>in </a:t>
            </a:r>
            <a:r>
              <a:rPr lang="it-IT" dirty="0" smtClean="0"/>
              <a:t>relazione</a:t>
            </a:r>
          </a:p>
          <a:p>
            <a:r>
              <a:rPr lang="it-IT" dirty="0"/>
              <a:t>Educare </a:t>
            </a:r>
          </a:p>
          <a:p>
            <a:r>
              <a:rPr lang="it-IT" dirty="0"/>
              <a:t>Formare </a:t>
            </a:r>
            <a:endParaRPr lang="it-IT" dirty="0" smtClean="0"/>
          </a:p>
          <a:p>
            <a:r>
              <a:rPr lang="it-IT" dirty="0" smtClean="0"/>
              <a:t>Progettare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402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dirty="0"/>
              <a:t>3. Contenuti e </a:t>
            </a:r>
            <a:r>
              <a:rPr lang="it-IT" sz="3600" dirty="0" smtClean="0"/>
              <a:t>competenze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Comunicare</a:t>
            </a:r>
          </a:p>
          <a:p>
            <a:r>
              <a:rPr lang="it-IT" dirty="0" smtClean="0"/>
              <a:t>Dialogare ed Entrare </a:t>
            </a:r>
            <a:r>
              <a:rPr lang="it-IT" dirty="0"/>
              <a:t>in </a:t>
            </a:r>
            <a:r>
              <a:rPr lang="it-IT" dirty="0" smtClean="0"/>
              <a:t>relazione</a:t>
            </a:r>
          </a:p>
          <a:p>
            <a:pPr lvl="1"/>
            <a:r>
              <a:rPr lang="it-IT" dirty="0" smtClean="0"/>
              <a:t>Dialogare è </a:t>
            </a:r>
            <a:r>
              <a:rPr lang="it-IT" i="1" dirty="0" smtClean="0"/>
              <a:t>alternanza dei ruoli comunicativi</a:t>
            </a:r>
          </a:p>
          <a:p>
            <a:pPr lvl="1"/>
            <a:r>
              <a:rPr lang="it-IT" dirty="0" smtClean="0"/>
              <a:t>Le figure: </a:t>
            </a:r>
            <a:r>
              <a:rPr lang="it-IT" dirty="0" smtClean="0"/>
              <a:t>genitoriale, </a:t>
            </a:r>
            <a:r>
              <a:rPr lang="it-IT" dirty="0" smtClean="0"/>
              <a:t>infantile, adulto</a:t>
            </a:r>
          </a:p>
          <a:p>
            <a:r>
              <a:rPr lang="it-IT" dirty="0"/>
              <a:t>Educare </a:t>
            </a:r>
          </a:p>
          <a:p>
            <a:r>
              <a:rPr lang="it-IT" dirty="0"/>
              <a:t>Formare </a:t>
            </a:r>
            <a:endParaRPr lang="it-IT" dirty="0" smtClean="0"/>
          </a:p>
          <a:p>
            <a:r>
              <a:rPr lang="it-IT" dirty="0" smtClean="0"/>
              <a:t>Progettare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079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dirty="0"/>
              <a:t>3. Contenuti e </a:t>
            </a:r>
            <a:r>
              <a:rPr lang="it-IT" sz="3600" dirty="0" smtClean="0"/>
              <a:t>competenze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Comunicare</a:t>
            </a:r>
          </a:p>
          <a:p>
            <a:r>
              <a:rPr lang="it-IT" dirty="0" smtClean="0"/>
              <a:t>Dialogare ed Entrare </a:t>
            </a:r>
            <a:r>
              <a:rPr lang="it-IT" dirty="0"/>
              <a:t>in </a:t>
            </a:r>
            <a:r>
              <a:rPr lang="it-IT" dirty="0" smtClean="0"/>
              <a:t>relazione</a:t>
            </a:r>
          </a:p>
          <a:p>
            <a:r>
              <a:rPr lang="it-IT" dirty="0" smtClean="0"/>
              <a:t>Educare </a:t>
            </a:r>
          </a:p>
          <a:p>
            <a:pPr lvl="1"/>
            <a:r>
              <a:rPr lang="it-IT" dirty="0" smtClean="0"/>
              <a:t>Sostenere lo sviluppo della personalità (cristiana)</a:t>
            </a:r>
          </a:p>
          <a:p>
            <a:pPr lvl="1"/>
            <a:r>
              <a:rPr lang="it-IT" dirty="0" smtClean="0"/>
              <a:t>Cioè la libera scelta per il Vangelo </a:t>
            </a:r>
            <a:endParaRPr lang="it-IT" dirty="0"/>
          </a:p>
          <a:p>
            <a:r>
              <a:rPr lang="it-IT" dirty="0"/>
              <a:t>Formare </a:t>
            </a:r>
            <a:endParaRPr lang="it-IT" dirty="0" smtClean="0"/>
          </a:p>
          <a:p>
            <a:pPr lvl="1"/>
            <a:r>
              <a:rPr lang="it-IT" dirty="0" smtClean="0"/>
              <a:t>Sviluppare le abilità e competenze per vivere la vita cristiana</a:t>
            </a:r>
          </a:p>
          <a:p>
            <a:r>
              <a:rPr lang="it-IT" dirty="0" smtClean="0"/>
              <a:t>Progettare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8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dirty="0"/>
              <a:t>3. Contenuti e </a:t>
            </a:r>
            <a:r>
              <a:rPr lang="it-IT" sz="3600" dirty="0" smtClean="0"/>
              <a:t>competenze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Comunicare</a:t>
            </a:r>
          </a:p>
          <a:p>
            <a:r>
              <a:rPr lang="it-IT" dirty="0" smtClean="0"/>
              <a:t>Dialogare ed Entrare </a:t>
            </a:r>
            <a:r>
              <a:rPr lang="it-IT" dirty="0"/>
              <a:t>in </a:t>
            </a:r>
            <a:r>
              <a:rPr lang="it-IT" dirty="0" smtClean="0"/>
              <a:t>relazione</a:t>
            </a:r>
          </a:p>
          <a:p>
            <a:r>
              <a:rPr lang="it-IT" dirty="0" smtClean="0"/>
              <a:t>Educare </a:t>
            </a:r>
          </a:p>
          <a:p>
            <a:r>
              <a:rPr lang="it-IT" dirty="0" smtClean="0"/>
              <a:t>Formare </a:t>
            </a:r>
          </a:p>
          <a:p>
            <a:r>
              <a:rPr lang="it-IT" dirty="0" smtClean="0"/>
              <a:t>Progettare</a:t>
            </a:r>
          </a:p>
          <a:p>
            <a:pPr lvl="1"/>
            <a:r>
              <a:rPr lang="it-IT" dirty="0" smtClean="0"/>
              <a:t>Comprendere il bisogno educativo-formativo</a:t>
            </a:r>
          </a:p>
          <a:p>
            <a:pPr lvl="1"/>
            <a:r>
              <a:rPr lang="it-IT" dirty="0" smtClean="0"/>
              <a:t>Trasformarlo in percorso (tappe e passaggi)</a:t>
            </a:r>
          </a:p>
          <a:p>
            <a:pPr lvl="1"/>
            <a:r>
              <a:rPr lang="it-IT" dirty="0" smtClean="0"/>
              <a:t>Individuare le esperienze attraverso cui può avvenire il cambio e la trasformazione</a:t>
            </a:r>
          </a:p>
          <a:p>
            <a:pPr lvl="1"/>
            <a:r>
              <a:rPr lang="it-IT" dirty="0" smtClean="0"/>
              <a:t>Accompagnare il cammino (</a:t>
            </a:r>
            <a:r>
              <a:rPr lang="it-IT" dirty="0" err="1" smtClean="0"/>
              <a:t>counselling-mentoring-coaching</a:t>
            </a:r>
            <a:r>
              <a:rPr lang="it-IT" dirty="0" smtClean="0"/>
              <a:t>)</a:t>
            </a:r>
          </a:p>
          <a:p>
            <a:pPr lvl="1"/>
            <a:r>
              <a:rPr lang="it-IT" dirty="0" smtClean="0"/>
              <a:t>Inserire (significare) l’esperienza nel linguaggio cristiano: biblico, liturgico, dottrinale, spirituale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12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/>
              <a:t>5. </a:t>
            </a:r>
            <a:r>
              <a:rPr lang="it-IT" sz="3200" dirty="0"/>
              <a:t>Educare e formare con esperienze educative</a:t>
            </a:r>
            <a:br>
              <a:rPr lang="it-IT" sz="3200" dirty="0"/>
            </a:br>
            <a:r>
              <a:rPr lang="it-IT" sz="3200" dirty="0"/>
              <a:t/>
            </a:r>
            <a:br>
              <a:rPr lang="it-IT" sz="3200" dirty="0"/>
            </a:b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Analisi e diagnosi delle prassi ecclesiali in ordine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alla catechesi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363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/>
              <a:t>4. Educare e formare 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>con </a:t>
            </a:r>
            <a:r>
              <a:rPr lang="it-IT" sz="3200" dirty="0"/>
              <a:t>esperienze </a:t>
            </a:r>
            <a:r>
              <a:rPr lang="it-IT" sz="3200" dirty="0" smtClean="0"/>
              <a:t>educative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Esperienza educativa</a:t>
            </a:r>
          </a:p>
          <a:p>
            <a:r>
              <a:rPr lang="it-IT" dirty="0" smtClean="0"/>
              <a:t>Struttura </a:t>
            </a:r>
          </a:p>
          <a:p>
            <a:r>
              <a:rPr lang="it-IT" dirty="0" smtClean="0"/>
              <a:t>Il processo</a:t>
            </a:r>
          </a:p>
          <a:p>
            <a:r>
              <a:rPr lang="it-IT" dirty="0" smtClean="0"/>
              <a:t>Gli strumenti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769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kern="1400" spc="-50" dirty="0">
                <a:solidFill>
                  <a:srgbClr val="2E74B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 Spirito Santo protagonista della </a:t>
            </a:r>
            <a:r>
              <a:rPr lang="it-IT" sz="2000" kern="1400" spc="-50" dirty="0" smtClean="0">
                <a:solidFill>
                  <a:srgbClr val="2E74B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Missione </a:t>
            </a:r>
            <a:r>
              <a:rPr lang="it-IT" kern="1400" spc="-50" dirty="0" smtClean="0">
                <a:solidFill>
                  <a:srgbClr val="2E74B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kern="1400" spc="-50" dirty="0" smtClean="0">
                <a:solidFill>
                  <a:srgbClr val="2E74B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 smtClean="0"/>
              <a:t>Itinerario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b="1" dirty="0"/>
              <a:t>6 maggio 2019</a:t>
            </a:r>
            <a:r>
              <a:rPr lang="it-IT" dirty="0"/>
              <a:t> Elementi metodologici/1: Analisi e diagnosi delle prassi ecclesiali in ordine alla </a:t>
            </a:r>
            <a:r>
              <a:rPr lang="it-IT" dirty="0" smtClean="0"/>
              <a:t>catechesi</a:t>
            </a:r>
          </a:p>
          <a:p>
            <a:pPr lvl="1"/>
            <a:r>
              <a:rPr lang="it-IT" dirty="0"/>
              <a:t>Prassi catechetiche ecclesiali</a:t>
            </a:r>
          </a:p>
          <a:p>
            <a:pPr lvl="1"/>
            <a:r>
              <a:rPr lang="it-IT" dirty="0" smtClean="0"/>
              <a:t>La responsabilità catechetica nel XX secolo</a:t>
            </a:r>
          </a:p>
          <a:p>
            <a:pPr lvl="1"/>
            <a:r>
              <a:rPr lang="it-IT" dirty="0" smtClean="0"/>
              <a:t>Comunicativo-dottrinale</a:t>
            </a:r>
          </a:p>
          <a:p>
            <a:pPr lvl="1"/>
            <a:r>
              <a:rPr lang="it-IT" dirty="0" smtClean="0"/>
              <a:t>Iniziatico-catecumenale</a:t>
            </a:r>
            <a:endParaRPr lang="it-IT" dirty="0"/>
          </a:p>
          <a:p>
            <a:pPr lvl="1"/>
            <a:r>
              <a:rPr lang="it-IT" dirty="0" smtClean="0"/>
              <a:t>Integrazione-educazione</a:t>
            </a:r>
          </a:p>
          <a:p>
            <a:r>
              <a:rPr lang="it-IT" b="1" dirty="0" smtClean="0"/>
              <a:t>10 </a:t>
            </a:r>
            <a:r>
              <a:rPr lang="it-IT" b="1" dirty="0"/>
              <a:t>giugno 2019 </a:t>
            </a:r>
            <a:endParaRPr lang="it-IT" b="1" dirty="0" smtClean="0"/>
          </a:p>
          <a:p>
            <a:pPr lvl="1"/>
            <a:r>
              <a:rPr lang="it-IT" dirty="0"/>
              <a:t>Integrare e interiorizzare</a:t>
            </a:r>
          </a:p>
          <a:p>
            <a:pPr lvl="1"/>
            <a:r>
              <a:rPr lang="it-IT" dirty="0"/>
              <a:t>La animazione catechistica</a:t>
            </a:r>
          </a:p>
          <a:p>
            <a:pPr lvl="1"/>
            <a:r>
              <a:rPr lang="it-IT" dirty="0"/>
              <a:t>Lo sviluppo religioso</a:t>
            </a:r>
          </a:p>
          <a:p>
            <a:pPr lvl="1"/>
            <a:r>
              <a:rPr lang="it-IT" dirty="0"/>
              <a:t>Il processo catechistico</a:t>
            </a:r>
          </a:p>
          <a:p>
            <a:pPr lvl="1"/>
            <a:r>
              <a:rPr lang="it-IT" dirty="0"/>
              <a:t>Formare con esperienze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760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/>
              <a:t>4. Educare e formare 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>con </a:t>
            </a:r>
            <a:r>
              <a:rPr lang="it-IT" sz="3200" dirty="0"/>
              <a:t>esperienze </a:t>
            </a:r>
            <a:r>
              <a:rPr lang="it-IT" sz="3200" dirty="0" smtClean="0"/>
              <a:t>educative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Esperienza educativa</a:t>
            </a:r>
          </a:p>
          <a:p>
            <a:pPr lvl="1"/>
            <a:r>
              <a:rPr lang="it-IT" dirty="0" smtClean="0"/>
              <a:t>Attività per realizzare una trasformazione o apprendimento di vita</a:t>
            </a:r>
          </a:p>
          <a:p>
            <a:r>
              <a:rPr lang="it-IT" dirty="0" smtClean="0"/>
              <a:t>Struttura </a:t>
            </a:r>
          </a:p>
          <a:p>
            <a:r>
              <a:rPr lang="it-IT" dirty="0" smtClean="0"/>
              <a:t>Il processo</a:t>
            </a:r>
          </a:p>
          <a:p>
            <a:r>
              <a:rPr lang="it-IT" dirty="0" smtClean="0"/>
              <a:t>Gli strumenti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771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/>
              <a:t>4. Educare e formare 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>con </a:t>
            </a:r>
            <a:r>
              <a:rPr lang="it-IT" sz="3200" dirty="0"/>
              <a:t>esperienze </a:t>
            </a:r>
            <a:r>
              <a:rPr lang="it-IT" sz="3200" dirty="0" smtClean="0"/>
              <a:t>educative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Esperienza educativa</a:t>
            </a:r>
          </a:p>
          <a:p>
            <a:r>
              <a:rPr lang="it-IT" dirty="0" smtClean="0"/>
              <a:t>Struttura </a:t>
            </a:r>
          </a:p>
          <a:p>
            <a:pPr lvl="1"/>
            <a:r>
              <a:rPr lang="it-IT" dirty="0" smtClean="0"/>
              <a:t>Lancio e progettazione</a:t>
            </a:r>
          </a:p>
          <a:p>
            <a:pPr lvl="1"/>
            <a:r>
              <a:rPr lang="it-IT" dirty="0" smtClean="0"/>
              <a:t>Azione-esperienza</a:t>
            </a:r>
          </a:p>
          <a:p>
            <a:pPr lvl="1"/>
            <a:r>
              <a:rPr lang="it-IT" dirty="0" smtClean="0"/>
              <a:t>Riflessività </a:t>
            </a:r>
          </a:p>
          <a:p>
            <a:r>
              <a:rPr lang="it-IT" dirty="0" smtClean="0"/>
              <a:t>Il processo</a:t>
            </a:r>
          </a:p>
          <a:p>
            <a:r>
              <a:rPr lang="it-IT" dirty="0" smtClean="0"/>
              <a:t>Gli strumenti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510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/>
              <a:t>4. Educare e formare 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>con </a:t>
            </a:r>
            <a:r>
              <a:rPr lang="it-IT" sz="3200" dirty="0"/>
              <a:t>esperienze </a:t>
            </a:r>
            <a:r>
              <a:rPr lang="it-IT" sz="3200" dirty="0" smtClean="0"/>
              <a:t>educative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Esperienza educativa</a:t>
            </a:r>
          </a:p>
          <a:p>
            <a:r>
              <a:rPr lang="it-IT" dirty="0" smtClean="0"/>
              <a:t>Struttura </a:t>
            </a:r>
          </a:p>
          <a:p>
            <a:r>
              <a:rPr lang="it-IT" dirty="0" smtClean="0"/>
              <a:t>Il processo</a:t>
            </a:r>
          </a:p>
          <a:p>
            <a:pPr lvl="1"/>
            <a:r>
              <a:rPr lang="it-IT" dirty="0" smtClean="0"/>
              <a:t>Motivare e orientare</a:t>
            </a:r>
          </a:p>
          <a:p>
            <a:pPr lvl="1"/>
            <a:r>
              <a:rPr lang="it-IT" dirty="0" smtClean="0"/>
              <a:t>Definire l’obiettivo e la modalità dell’esperienza</a:t>
            </a:r>
          </a:p>
          <a:p>
            <a:pPr lvl="1"/>
            <a:r>
              <a:rPr lang="it-IT" dirty="0" smtClean="0"/>
              <a:t>Fare l’esperienza</a:t>
            </a:r>
          </a:p>
          <a:p>
            <a:pPr lvl="1"/>
            <a:r>
              <a:rPr lang="it-IT" dirty="0" smtClean="0"/>
              <a:t>Riflettere sull’esperienza</a:t>
            </a:r>
          </a:p>
          <a:p>
            <a:pPr lvl="2"/>
            <a:r>
              <a:rPr lang="it-IT" dirty="0" smtClean="0"/>
              <a:t>Echi interiori</a:t>
            </a:r>
          </a:p>
          <a:p>
            <a:pPr lvl="2"/>
            <a:r>
              <a:rPr lang="it-IT" dirty="0" smtClean="0"/>
              <a:t>Collegamenti biografici e culturali</a:t>
            </a:r>
          </a:p>
          <a:p>
            <a:pPr lvl="2"/>
            <a:r>
              <a:rPr lang="it-IT" dirty="0" smtClean="0"/>
              <a:t>Significazione (rilettura) religiosa ed evangelica (ecclesiale etc.)</a:t>
            </a:r>
          </a:p>
          <a:p>
            <a:r>
              <a:rPr lang="it-IT" dirty="0" smtClean="0"/>
              <a:t>Gli strumenti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67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Prassi catechetiche </a:t>
            </a:r>
            <a:r>
              <a:rPr lang="it-IT" dirty="0" smtClean="0"/>
              <a:t>ecclesiali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Analisi e diagnosi delle prassi ecclesiali in ordine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alla catechesi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603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/>
              <a:t>1. </a:t>
            </a:r>
            <a:r>
              <a:rPr lang="it-IT" sz="3200" dirty="0"/>
              <a:t>Integrazione-educazione della fede (catechesi per la risposta di fede)</a:t>
            </a:r>
            <a:br>
              <a:rPr lang="it-IT" sz="3200" dirty="0"/>
            </a:br>
            <a:r>
              <a:rPr lang="it-IT" sz="3200" dirty="0"/>
              <a:t/>
            </a:r>
            <a:br>
              <a:rPr lang="it-IT" sz="3200" dirty="0"/>
            </a:b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Analisi e diagnosi delle prassi ecclesiali in ordine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alla catechesi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8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 fede è dono-proposta di Dio</a:t>
            </a:r>
          </a:p>
          <a:p>
            <a:r>
              <a:rPr lang="it-IT" dirty="0" smtClean="0"/>
              <a:t>La </a:t>
            </a:r>
            <a:r>
              <a:rPr lang="it-IT" i="1" dirty="0" smtClean="0"/>
              <a:t>risposta di fede </a:t>
            </a:r>
            <a:r>
              <a:rPr lang="it-IT" dirty="0" smtClean="0"/>
              <a:t>o </a:t>
            </a:r>
            <a:r>
              <a:rPr lang="it-IT" i="1" dirty="0" smtClean="0"/>
              <a:t>maturità di fede</a:t>
            </a:r>
            <a:r>
              <a:rPr lang="it-IT" dirty="0" smtClean="0"/>
              <a:t> è interiorizzazione-integrazione della proposta nella vita</a:t>
            </a:r>
          </a:p>
          <a:p>
            <a:r>
              <a:rPr lang="it-IT" dirty="0"/>
              <a:t>È insieme mente-mani e cuore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/>
              <a:t>5. Integrazione-educazione della fede (catechesi per la risposta di fede</a:t>
            </a:r>
            <a:r>
              <a:rPr lang="it-IT" sz="3200" dirty="0" smtClean="0"/>
              <a:t>)</a:t>
            </a:r>
            <a:endParaRPr lang="it-IT" sz="3200" dirty="0"/>
          </a:p>
        </p:txBody>
      </p:sp>
      <p:graphicFrame>
        <p:nvGraphicFramePr>
          <p:cNvPr id="7" name="Segnaposto contenuto 6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6914356" y="2149475"/>
          <a:ext cx="4570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Presentazione" r:id="rId3" imgW="4570530" imgH="3427618" progId="PowerPoint.Show.8">
                  <p:embed/>
                </p:oleObj>
              </mc:Choice>
              <mc:Fallback>
                <p:oleObj name="Presentazione" r:id="rId3" imgW="4570530" imgH="3427618" progId="PowerPoint.Show.8">
                  <p:embed/>
                  <p:pic>
                    <p:nvPicPr>
                      <p:cNvPr id="7" name="Segnaposto contenu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112" t="43259" r="46143" b="25079"/>
                      <a:stretch>
                        <a:fillRect/>
                      </a:stretch>
                    </p:blipFill>
                    <p:spPr bwMode="auto">
                      <a:xfrm>
                        <a:off x="6914356" y="2149475"/>
                        <a:ext cx="4570413" cy="342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59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2. Modello </a:t>
            </a:r>
            <a:r>
              <a:rPr lang="it-IT" sz="3200" dirty="0"/>
              <a:t>generale: 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>la </a:t>
            </a:r>
            <a:r>
              <a:rPr lang="it-IT" sz="3200" dirty="0"/>
              <a:t>animazione </a:t>
            </a:r>
            <a:r>
              <a:rPr lang="it-IT" sz="3200" dirty="0" smtClean="0"/>
              <a:t>culturale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Analisi e diagnosi delle prassi ecclesiali in ordine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alla catechesi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22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Modello generale: la animazione </a:t>
            </a:r>
            <a:r>
              <a:rPr lang="it-IT" dirty="0" smtClean="0"/>
              <a:t>culturale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</a:t>
            </a:r>
            <a:r>
              <a:rPr lang="it-IT" dirty="0" smtClean="0"/>
              <a:t>a persona</a:t>
            </a:r>
          </a:p>
          <a:p>
            <a:r>
              <a:rPr lang="it-IT" dirty="0" smtClean="0"/>
              <a:t>I tipi </a:t>
            </a:r>
            <a:r>
              <a:rPr lang="it-IT" dirty="0"/>
              <a:t>e </a:t>
            </a:r>
            <a:r>
              <a:rPr lang="it-IT" dirty="0" smtClean="0"/>
              <a:t>i passaggi dell’apprendimento</a:t>
            </a:r>
          </a:p>
          <a:p>
            <a:r>
              <a:rPr lang="it-IT" dirty="0" smtClean="0"/>
              <a:t>I </a:t>
            </a:r>
            <a:r>
              <a:rPr lang="it-IT" dirty="0"/>
              <a:t>compiti vitali. </a:t>
            </a:r>
            <a:endParaRPr lang="it-IT" dirty="0" smtClean="0"/>
          </a:p>
          <a:p>
            <a:r>
              <a:rPr lang="it-IT" dirty="0" smtClean="0"/>
              <a:t>La </a:t>
            </a:r>
            <a:r>
              <a:rPr lang="it-IT" dirty="0"/>
              <a:t>dimensione s/Spirituale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167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Modello generale: la animazione </a:t>
            </a:r>
            <a:r>
              <a:rPr lang="it-IT" dirty="0" smtClean="0"/>
              <a:t>culturale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L</a:t>
            </a:r>
            <a:r>
              <a:rPr lang="it-IT" dirty="0" smtClean="0"/>
              <a:t>a persona </a:t>
            </a:r>
            <a:r>
              <a:rPr lang="it-IT" dirty="0"/>
              <a:t>è </a:t>
            </a:r>
            <a:r>
              <a:rPr lang="it-IT" i="1" dirty="0"/>
              <a:t>preparata per credere al </a:t>
            </a:r>
            <a:r>
              <a:rPr lang="it-IT" i="1" dirty="0" smtClean="0"/>
              <a:t>Vangelo</a:t>
            </a:r>
          </a:p>
          <a:p>
            <a:pPr lvl="1"/>
            <a:r>
              <a:rPr lang="it-IT" dirty="0" smtClean="0"/>
              <a:t>Conosce-comprende</a:t>
            </a:r>
          </a:p>
          <a:p>
            <a:pPr lvl="1"/>
            <a:r>
              <a:rPr lang="it-IT" dirty="0" smtClean="0"/>
              <a:t>Ha emozioni</a:t>
            </a:r>
          </a:p>
          <a:p>
            <a:pPr lvl="1"/>
            <a:r>
              <a:rPr lang="it-IT" dirty="0" smtClean="0"/>
              <a:t>Ha bisogni e motivazioni di agire</a:t>
            </a:r>
          </a:p>
          <a:p>
            <a:pPr lvl="1"/>
            <a:r>
              <a:rPr lang="it-IT" dirty="0" smtClean="0"/>
              <a:t>Vive in una tradizione culturale</a:t>
            </a:r>
          </a:p>
          <a:p>
            <a:pPr lvl="1"/>
            <a:r>
              <a:rPr lang="it-IT" dirty="0" smtClean="0"/>
              <a:t>Ha un mondo inconscio</a:t>
            </a:r>
          </a:p>
          <a:p>
            <a:r>
              <a:rPr lang="it-IT" dirty="0" smtClean="0"/>
              <a:t>I tipi </a:t>
            </a:r>
            <a:r>
              <a:rPr lang="it-IT" dirty="0"/>
              <a:t>e </a:t>
            </a:r>
            <a:r>
              <a:rPr lang="it-IT" dirty="0" smtClean="0"/>
              <a:t>i passaggi dell’apprendimento</a:t>
            </a:r>
          </a:p>
          <a:p>
            <a:r>
              <a:rPr lang="it-IT" dirty="0" smtClean="0"/>
              <a:t>I </a:t>
            </a:r>
            <a:r>
              <a:rPr lang="it-IT" dirty="0"/>
              <a:t>compiti vitali. </a:t>
            </a:r>
            <a:endParaRPr lang="it-IT" dirty="0" smtClean="0"/>
          </a:p>
          <a:p>
            <a:r>
              <a:rPr lang="it-IT" dirty="0" smtClean="0"/>
              <a:t>La </a:t>
            </a:r>
            <a:r>
              <a:rPr lang="it-IT" dirty="0"/>
              <a:t>dimensione s/Spirituale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952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di_puu">
  <a:themeElements>
    <a:clrScheme name="meddi_pu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eddi_puu">
      <a:majorFont>
        <a:latin typeface="Arial Rounded MT Bol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eddi_pu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di_pu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di_pu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di_pu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di_pu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di_pu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di_pu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di_pu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di_pu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di_pu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di_pu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di_pu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meddi_puu</Template>
  <TotalTime>3644</TotalTime>
  <Words>1197</Words>
  <Application>Microsoft Office PowerPoint</Application>
  <PresentationFormat>Widescreen</PresentationFormat>
  <Paragraphs>309</Paragraphs>
  <Slides>32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41" baseType="lpstr">
      <vt:lpstr>Arial</vt:lpstr>
      <vt:lpstr>Arial Rounded MT Bold</vt:lpstr>
      <vt:lpstr>Britannic Bold</vt:lpstr>
      <vt:lpstr>Calibri</vt:lpstr>
      <vt:lpstr>Cambria</vt:lpstr>
      <vt:lpstr>Times New Roman</vt:lpstr>
      <vt:lpstr>meddi_puu</vt:lpstr>
      <vt:lpstr>Personalizza struttura</vt:lpstr>
      <vt:lpstr>Presentazione</vt:lpstr>
      <vt:lpstr>Metodologia catechetica.  Il processo formativo  interventi di don Luciano MEDDI al corso di formazione La catechesi e l'evangelizzazione. Caratteristiche, percorsi, prospettive, organizzato dall’ Istituto di scienze pastorali della  Sezione San Tommaso della PFTIM in collaborazione con l'UCD di Napoli </vt:lpstr>
      <vt:lpstr>Lo Spirito Santo protagonista della Missione  Itinerario </vt:lpstr>
      <vt:lpstr>Lo Spirito Santo protagonista della Missione  Itinerario </vt:lpstr>
      <vt:lpstr>Prassi catechetiche ecclesiali</vt:lpstr>
      <vt:lpstr>1. Integrazione-educazione della fede (catechesi per la risposta di fede)  </vt:lpstr>
      <vt:lpstr>5. Integrazione-educazione della fede (catechesi per la risposta di fede)</vt:lpstr>
      <vt:lpstr>2. Modello generale:  la animazione culturale</vt:lpstr>
      <vt:lpstr>Modello generale: la animazione culturale</vt:lpstr>
      <vt:lpstr>Modello generale: la animazione culturale</vt:lpstr>
      <vt:lpstr>Modello generale: la animazione culturale</vt:lpstr>
      <vt:lpstr>Modello generale: la animazione culturale</vt:lpstr>
      <vt:lpstr>Modello generale: la animazione culturale</vt:lpstr>
      <vt:lpstr>3. Lo sviluppo della dimensione religiosa e obiettivi per l’itinerario catechistico  </vt:lpstr>
      <vt:lpstr>3. Lo sviluppo della dimensione religiosa e obiettivi per l’itinerario catechistico</vt:lpstr>
      <vt:lpstr>3. Lo sviluppo della dimensione religiosa e obiettivi per l’itinerario catechistico</vt:lpstr>
      <vt:lpstr>3. Lo sviluppo della dimensione religiosa e obiettivi per l’itinerario catechistico</vt:lpstr>
      <vt:lpstr>3. Lo sviluppo della dimensione religiosa e obiettivi per l’itinerario catechistico</vt:lpstr>
      <vt:lpstr>3. Lo sviluppo della dimensione religiosa e obiettivi per l’itinerario catechistico</vt:lpstr>
      <vt:lpstr>3. Lo sviluppo della dimensione religiosa e obiettivi per l’itinerario catechistico</vt:lpstr>
      <vt:lpstr>3. Lo sviluppo della dimensione religiosa e obiettivi per l’itinerario catechistico</vt:lpstr>
      <vt:lpstr>3. Lo sviluppo della dimensione religiosa e obiettivi per l’itinerario catechistico</vt:lpstr>
      <vt:lpstr>4. Contenuti e competenze del processo catechistico</vt:lpstr>
      <vt:lpstr>3. Contenuti e competenze</vt:lpstr>
      <vt:lpstr>3. Contenuti e competenze</vt:lpstr>
      <vt:lpstr>3. Contenuti e competenze</vt:lpstr>
      <vt:lpstr>3. Contenuti e competenze</vt:lpstr>
      <vt:lpstr>3. Contenuti e competenze</vt:lpstr>
      <vt:lpstr>5. Educare e formare con esperienze educative  </vt:lpstr>
      <vt:lpstr>4. Educare e formare  con esperienze educative</vt:lpstr>
      <vt:lpstr>4. Educare e formare  con esperienze educative</vt:lpstr>
      <vt:lpstr>4. Educare e formare  con esperienze educative</vt:lpstr>
      <vt:lpstr>4. Educare e formare  con esperienze educative</vt:lpstr>
    </vt:vector>
  </TitlesOfParts>
  <Company>AESP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Catechesi missionaria</dc:title>
  <dc:creator>TT</dc:creator>
  <cp:lastModifiedBy>luciano meddi</cp:lastModifiedBy>
  <cp:revision>290</cp:revision>
  <cp:lastPrinted>2019-04-13T13:51:50Z</cp:lastPrinted>
  <dcterms:created xsi:type="dcterms:W3CDTF">2009-10-15T15:20:50Z</dcterms:created>
  <dcterms:modified xsi:type="dcterms:W3CDTF">2019-06-05T08:05:54Z</dcterms:modified>
</cp:coreProperties>
</file>